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08" r:id="rId9"/>
    <p:sldId id="347" r:id="rId10"/>
    <p:sldId id="314" r:id="rId11"/>
    <p:sldId id="346" r:id="rId12"/>
    <p:sldId id="325" r:id="rId13"/>
    <p:sldId id="331" r:id="rId14"/>
    <p:sldId id="337" r:id="rId15"/>
    <p:sldId id="332" r:id="rId16"/>
    <p:sldId id="338" r:id="rId17"/>
    <p:sldId id="317" r:id="rId18"/>
    <p:sldId id="292" r:id="rId19"/>
    <p:sldId id="313" r:id="rId20"/>
    <p:sldId id="335" r:id="rId21"/>
    <p:sldId id="34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99" d="100"/>
          <a:sy n="99" d="100"/>
        </p:scale>
        <p:origin x="108" y="198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celestrak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98547" y="6099252"/>
            <a:ext cx="7143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本节为了教学理解简化了诸多定义，具体内容需参考历史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IAU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决议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DA9E14-2406-079C-5FAD-93A0EF63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693" y="2167750"/>
            <a:ext cx="3732349" cy="365338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23214" y="50055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66394" y="50029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405679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9218105" y="5844029"/>
            <a:ext cx="2879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893399" y="3920047"/>
            <a:ext cx="1182275" cy="10855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20867" cy="10878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2763583" y="5667289"/>
            <a:ext cx="766926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664634"/>
            <a:ext cx="700645" cy="265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A15B98D-8CAC-77A8-44F7-AD739591548A}"/>
              </a:ext>
            </a:extLst>
          </p:cNvPr>
          <p:cNvSpPr/>
          <p:nvPr/>
        </p:nvSpPr>
        <p:spPr>
          <a:xfrm>
            <a:off x="10028583" y="5526157"/>
            <a:ext cx="864704" cy="317872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71867" y="4579799"/>
            <a:ext cx="1360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805487"/>
            <a:ext cx="8242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，赤纬岁差：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2322FA-E517-2394-4345-0E187D36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09" y="1885578"/>
            <a:ext cx="4864283" cy="4226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95" y="2676451"/>
            <a:ext cx="4760136" cy="98384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43E292C-01C7-D2C1-DADC-E1A9C941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868" y="3940811"/>
            <a:ext cx="2078944" cy="41366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1165495" y="4547829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起算儒略世纪数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(TDB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，但用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也行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668" y="5449625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545563" y="6273298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–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0.00478*sin(2.18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–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33.76*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818DCC-C3CB-C6B3-D184-B546129E5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71" y="2659998"/>
            <a:ext cx="4569823" cy="3447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133102-E082-A560-1363-85850452D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88" y="1839372"/>
            <a:ext cx="5114988" cy="3607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7CB973BE-CF4C-CD8A-92C1-C61B1E4174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935" y="3228025"/>
            <a:ext cx="3638514" cy="735687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2150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2438738" y="4762055"/>
            <a:ext cx="3541364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儒略世纪数：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UT1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36" y="4387527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862013"/>
            <a:ext cx="1668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真赤道平春分点的轨道坐标系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1904737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687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6476289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ξ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η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9F62C1B-B91D-8E7B-6208-BE7D277F455B}"/>
              </a:ext>
            </a:extLst>
          </p:cNvPr>
          <p:cNvGrpSpPr/>
          <p:nvPr/>
        </p:nvGrpSpPr>
        <p:grpSpPr>
          <a:xfrm>
            <a:off x="6449342" y="804264"/>
            <a:ext cx="5467694" cy="3145856"/>
            <a:chOff x="6366435" y="980683"/>
            <a:chExt cx="5757318" cy="331249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B989E5C-0FFC-2662-08DB-FDC50E654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6435" y="980683"/>
              <a:ext cx="5757318" cy="3312492"/>
            </a:xfrm>
            <a:prstGeom prst="rect">
              <a:avLst/>
            </a:prstGeom>
          </p:spPr>
        </p:pic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14E845F-C808-E3FA-6815-FDA75E3775B1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7745876-6592-DBCF-2E1F-04FA5A27CB08}"/>
                </a:ext>
              </a:extLst>
            </p:cNvPr>
            <p:cNvSpPr/>
            <p:nvPr/>
          </p:nvSpPr>
          <p:spPr>
            <a:xfrm>
              <a:off x="8341103" y="1488360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F050563-1243-1C9A-1FB7-8C1961C4C68E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求：相对我们的方位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3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1" y="3061554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2896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524728" y="1462218"/>
            <a:ext cx="65541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Time(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scale='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)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c_gcrs.transform_to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17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150000"/>
              </a:lnSpc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的转换矩阵（值），需包含所有中间过程的矩阵（值）、相应的模型参数以及时间变量。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4522264" y="3870345"/>
            <a:ext cx="338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相关坐标系：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BCRS, GCRS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316547" y="5053038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86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58763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历元平春分点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endParaRPr lang="zh-CN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=&gt;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将地心坐标系与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407988" y="5682680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023900" y="5047360"/>
            <a:ext cx="62523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www.iers.org/IERS/EN/Science/ICRS/pole_and_right_ascensions_origin.html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D4288D-7488-5045-8D51-80411D9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5" y="936052"/>
            <a:ext cx="5775816" cy="41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6506098" y="5421070"/>
            <a:ext cx="5473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J2000.0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平赤道与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的极点偏差在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方向是 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ξ</a:t>
            </a:r>
            <a:r>
              <a:rPr lang="en-US" altLang="zh-CN" sz="1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方向是 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η</a:t>
            </a:r>
            <a:r>
              <a:rPr lang="en-US" altLang="zh-CN" sz="1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J2000.0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的经度零点差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en-US" altLang="zh-CN" sz="1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97" y="592194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59" y="6280539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664295" y="6293366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8188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352359"/>
              </p:ext>
            </p:extLst>
          </p:nvPr>
        </p:nvGraphicFramePr>
        <p:xfrm>
          <a:off x="458671" y="4430907"/>
          <a:ext cx="5993606" cy="208290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593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ym typeface="+mn-ea"/>
                        </a:rPr>
                        <a:t>岁差 </a:t>
                      </a:r>
                      <a:r>
                        <a:rPr lang="en-US" altLang="zh-CN" sz="2800" b="1" dirty="0">
                          <a:sym typeface="+mn-ea"/>
                        </a:rPr>
                        <a:t>Precession </a:t>
                      </a:r>
                      <a:endParaRPr lang="zh-CN" altLang="en-US" sz="2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ym typeface="+mn-ea"/>
                        </a:rPr>
                        <a:t>章动 </a:t>
                      </a:r>
                      <a:r>
                        <a:rPr lang="en-US" altLang="zh-CN" sz="28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4503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平极</a:t>
                      </a:r>
                      <a:r>
                        <a:rPr lang="en-US" altLang="zh-CN" sz="2000" b="1" i="1" dirty="0">
                          <a:sym typeface="+mn-ea"/>
                        </a:rPr>
                        <a:t>P</a:t>
                      </a:r>
                      <a:r>
                        <a:rPr lang="en-US" altLang="zh-CN" sz="2000" b="1" baseline="-25000" dirty="0">
                          <a:sym typeface="+mn-ea"/>
                        </a:rPr>
                        <a:t>0</a:t>
                      </a:r>
                      <a:r>
                        <a:rPr lang="zh-CN" altLang="en-US" sz="2000" b="1" dirty="0">
                          <a:sym typeface="+mn-ea"/>
                        </a:rPr>
                        <a:t> 相对黄极</a:t>
                      </a:r>
                      <a:r>
                        <a:rPr lang="en-US" altLang="zh-CN" sz="2000" b="1" i="1" dirty="0">
                          <a:sym typeface="+mn-ea"/>
                        </a:rPr>
                        <a:t>K</a:t>
                      </a:r>
                      <a:r>
                        <a:rPr lang="zh-CN" altLang="en-US" sz="2000" b="1" dirty="0">
                          <a:sym typeface="+mn-ea"/>
                        </a:rPr>
                        <a:t>的运动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真极</a:t>
                      </a:r>
                      <a:r>
                        <a:rPr lang="en-US" altLang="zh-CN" sz="2000" b="1" i="1" dirty="0">
                          <a:sym typeface="+mn-ea"/>
                        </a:rPr>
                        <a:t>P</a:t>
                      </a:r>
                      <a:r>
                        <a:rPr lang="zh-CN" altLang="en-US" sz="20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2000" b="1" i="1" dirty="0">
                          <a:sym typeface="+mn-ea"/>
                        </a:rPr>
                        <a:t>P</a:t>
                      </a:r>
                      <a:r>
                        <a:rPr lang="en-US" altLang="zh-CN" sz="2000" b="1" baseline="-25000" dirty="0">
                          <a:sym typeface="+mn-ea"/>
                        </a:rPr>
                        <a:t>0</a:t>
                      </a:r>
                      <a:r>
                        <a:rPr lang="zh-CN" altLang="en-US" sz="2000" b="1" i="0" dirty="0">
                          <a:sym typeface="+mn-ea"/>
                        </a:rPr>
                        <a:t>的运动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5196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长期变化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周期变化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5196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ym typeface="+mn-ea"/>
                        </a:rPr>
                        <a:t>25800</a:t>
                      </a:r>
                      <a:r>
                        <a:rPr lang="zh-CN" altLang="en-US" sz="2400" b="1" dirty="0">
                          <a:sym typeface="+mn-ea"/>
                        </a:rPr>
                        <a:t>年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主项</a:t>
                      </a:r>
                      <a:r>
                        <a:rPr lang="en-US" altLang="zh-CN" sz="2400" b="1" dirty="0">
                          <a:sym typeface="+mn-ea"/>
                        </a:rPr>
                        <a:t>18.6</a:t>
                      </a:r>
                      <a:r>
                        <a:rPr lang="zh-CN" altLang="en-US" sz="2400" b="1" dirty="0">
                          <a:sym typeface="+mn-ea"/>
                        </a:rPr>
                        <a:t>年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6554671" y="6295109"/>
            <a:ext cx="2270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687148" y="6295109"/>
            <a:ext cx="867523" cy="1846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715677C-DA47-A257-A59A-C6B3B331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96" y="1635373"/>
            <a:ext cx="5564845" cy="26015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C575D0-BD00-1E24-3E63-F990E258B95F}"/>
              </a:ext>
            </a:extLst>
          </p:cNvPr>
          <p:cNvSpPr txBox="1"/>
          <p:nvPr/>
        </p:nvSpPr>
        <p:spPr>
          <a:xfrm>
            <a:off x="4936936" y="1648489"/>
            <a:ext cx="2084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031D15-B780-F8BD-5E83-1B399E4BA678}"/>
              </a:ext>
            </a:extLst>
          </p:cNvPr>
          <p:cNvSpPr txBox="1"/>
          <p:nvPr/>
        </p:nvSpPr>
        <p:spPr>
          <a:xfrm>
            <a:off x="7201170" y="4300993"/>
            <a:ext cx="1488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671493-3250-D76D-6BEB-2267FE049F57}"/>
              </a:ext>
            </a:extLst>
          </p:cNvPr>
          <p:cNvSpPr txBox="1"/>
          <p:nvPr/>
        </p:nvSpPr>
        <p:spPr>
          <a:xfrm>
            <a:off x="7201170" y="5420692"/>
            <a:ext cx="1488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6CC6E9-AC1D-976E-C380-5FBB36B102F5}"/>
              </a:ext>
            </a:extLst>
          </p:cNvPr>
          <p:cNvSpPr txBox="1"/>
          <p:nvPr/>
        </p:nvSpPr>
        <p:spPr>
          <a:xfrm>
            <a:off x="10047233" y="4300993"/>
            <a:ext cx="1488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7A89AC-4884-F369-3455-A396DB897264}"/>
              </a:ext>
            </a:extLst>
          </p:cNvPr>
          <p:cNvSpPr txBox="1"/>
          <p:nvPr/>
        </p:nvSpPr>
        <p:spPr>
          <a:xfrm>
            <a:off x="10047233" y="5420692"/>
            <a:ext cx="1488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96ABD-59F3-52E5-FC90-2B1131BB99EB}"/>
              </a:ext>
            </a:extLst>
          </p:cNvPr>
          <p:cNvSpPr/>
          <p:nvPr/>
        </p:nvSpPr>
        <p:spPr>
          <a:xfrm>
            <a:off x="7123752" y="1636585"/>
            <a:ext cx="4610262" cy="264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平赤道、平春分点、平赤道坐标系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真赤道、真春分点、真赤道坐标系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不同时刻：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(J2000.0)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、瞬时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7DBCCE7-DCF0-0CFB-5222-7ECF19FF3D7E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7945411" y="4701103"/>
            <a:ext cx="0" cy="719589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B7B3BA-20CC-41D2-0712-226BF64E6BE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791474" y="4701103"/>
            <a:ext cx="0" cy="719589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2A63D8B-D1CC-5077-E2DE-83CDBC36C66A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>
            <a:off x="8689651" y="4501048"/>
            <a:ext cx="1357582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91DCE75-DE0D-1DD0-0455-BD0DEEFB6CC7}"/>
              </a:ext>
            </a:extLst>
          </p:cNvPr>
          <p:cNvSpPr txBox="1"/>
          <p:nvPr/>
        </p:nvSpPr>
        <p:spPr>
          <a:xfrm>
            <a:off x="7294844" y="4907009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120AC60-C124-DEE0-B7F3-BE12B69A2C8C}"/>
              </a:ext>
            </a:extLst>
          </p:cNvPr>
          <p:cNvSpPr txBox="1"/>
          <p:nvPr/>
        </p:nvSpPr>
        <p:spPr>
          <a:xfrm>
            <a:off x="10145201" y="4907009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6CAB2B-17A9-BAD0-2F43-585EA82C9589}"/>
              </a:ext>
            </a:extLst>
          </p:cNvPr>
          <p:cNvSpPr txBox="1"/>
          <p:nvPr/>
        </p:nvSpPr>
        <p:spPr>
          <a:xfrm>
            <a:off x="8976611" y="4193119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9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09BAA2-C2C4-7248-AC41-A2049A3F86DA}"/>
              </a:ext>
            </a:extLst>
          </p:cNvPr>
          <p:cNvGrpSpPr/>
          <p:nvPr/>
        </p:nvGrpSpPr>
        <p:grpSpPr>
          <a:xfrm>
            <a:off x="6615455" y="1096685"/>
            <a:ext cx="5467694" cy="3145856"/>
            <a:chOff x="6366435" y="980683"/>
            <a:chExt cx="5757318" cy="331249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F64EA9F-9579-3CAD-089B-CE1DFA468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6435" y="980683"/>
              <a:ext cx="5757318" cy="3312492"/>
            </a:xfrm>
            <a:prstGeom prst="rect">
              <a:avLst/>
            </a:prstGeom>
          </p:spPr>
        </p:pic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2D03569-803C-25E9-FB62-5D91682481AB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369A5A3-A354-5667-695A-6757B12339CD}"/>
                </a:ext>
              </a:extLst>
            </p:cNvPr>
            <p:cNvSpPr/>
            <p:nvPr/>
          </p:nvSpPr>
          <p:spPr>
            <a:xfrm>
              <a:off x="8341103" y="1488360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BA70109-92E9-D1DE-E17B-E31FE3A0A12D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07987" y="1052513"/>
            <a:ext cx="6238998" cy="463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recession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、交角章动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505D41-E002-7EF3-3DDC-C21EF5C4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113" y="4293175"/>
            <a:ext cx="4622462" cy="236430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7B7673AB-620E-E0F5-00A6-551B41034758}"/>
              </a:ext>
            </a:extLst>
          </p:cNvPr>
          <p:cNvSpPr/>
          <p:nvPr/>
        </p:nvSpPr>
        <p:spPr>
          <a:xfrm>
            <a:off x="8359941" y="1073633"/>
            <a:ext cx="3494864" cy="1643293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80CF89-4547-D66F-2D7B-5D80331384FA}"/>
              </a:ext>
            </a:extLst>
          </p:cNvPr>
          <p:cNvSpPr txBox="1"/>
          <p:nvPr/>
        </p:nvSpPr>
        <p:spPr>
          <a:xfrm>
            <a:off x="10681929" y="2601891"/>
            <a:ext cx="1484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这里画得不太好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94F38CE0-BB4F-C42F-8DEC-74666A715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1721" y="609456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57627</TotalTime>
  <Words>1314</Words>
  <Application>Microsoft Office PowerPoint</Application>
  <PresentationFormat>宽屏</PresentationFormat>
  <Paragraphs>264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379</cp:revision>
  <dcterms:created xsi:type="dcterms:W3CDTF">2022-10-24T14:28:29Z</dcterms:created>
  <dcterms:modified xsi:type="dcterms:W3CDTF">2023-07-22T00:04:17Z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